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270503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76300" y="900176"/>
            <a:ext cx="5948680" cy="20288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3-2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</a:t>
            </a:r>
            <a:r>
              <a:rPr dirty="0" sz="1600" b="1">
                <a:latin typeface="Calibri"/>
                <a:cs typeface="Calibri"/>
              </a:rPr>
              <a:t>Real</a:t>
            </a:r>
            <a:r>
              <a:rPr dirty="0" sz="1600" spc="-5" b="1">
                <a:latin typeface="Calibri"/>
                <a:cs typeface="Calibri"/>
              </a:rPr>
              <a:t> &amp; Distinct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Roots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Calibri"/>
              <a:cs typeface="Calibri"/>
            </a:endParaRPr>
          </a:p>
          <a:p>
            <a:pPr marL="38100" marR="304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homogeneous,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order </a:t>
            </a:r>
            <a:r>
              <a:rPr dirty="0" sz="1100" spc="-5">
                <a:latin typeface="Calibri"/>
                <a:cs typeface="Calibri"/>
              </a:rPr>
              <a:t>differential equations.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section.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R="380365">
              <a:lnSpc>
                <a:spcPct val="100000"/>
              </a:lnSpc>
              <a:spcBef>
                <a:spcPts val="110"/>
              </a:spcBef>
            </a:pP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spc="45" i="1">
                <a:latin typeface="Times New Roman"/>
                <a:cs typeface="Times New Roman"/>
              </a:rPr>
              <a:t>y</a:t>
            </a:r>
            <a:r>
              <a:rPr dirty="0" baseline="2415" sz="1725" spc="-209">
                <a:latin typeface="Symbol"/>
                <a:cs typeface="Symbol"/>
              </a:rPr>
              <a:t>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b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c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characteristic equation.</a:t>
            </a:r>
            <a:endParaRPr sz="1100">
              <a:latin typeface="Calibri"/>
              <a:cs typeface="Calibri"/>
            </a:endParaRPr>
          </a:p>
          <a:p>
            <a:pPr algn="ctr" marR="377190">
              <a:lnSpc>
                <a:spcPct val="100000"/>
              </a:lnSpc>
              <a:spcBef>
                <a:spcPts val="325"/>
              </a:spcBef>
            </a:pPr>
            <a:r>
              <a:rPr dirty="0" sz="1150" spc="20" i="1">
                <a:latin typeface="Times New Roman"/>
                <a:cs typeface="Times New Roman"/>
              </a:rPr>
              <a:t>ar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br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Solve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characteristic equation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two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roots,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1</a:t>
            </a:r>
            <a:r>
              <a:rPr dirty="0" sz="700" spc="8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2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solutions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29168" y="2904695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84249" y="2904695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55782" y="2968195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18076" y="2968195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60576" y="304439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08967" y="304439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22874" y="2908266"/>
            <a:ext cx="17653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r</a:t>
            </a:r>
            <a:r>
              <a:rPr dirty="0" sz="800" spc="70" i="1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 </a:t>
            </a:r>
            <a:r>
              <a:rPr dirty="0" sz="800" spc="-75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77978" y="2908266"/>
            <a:ext cx="1466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r</a:t>
            </a:r>
            <a:r>
              <a:rPr dirty="0" sz="800" spc="140" i="1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01501" y="2940810"/>
            <a:ext cx="537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4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26716" y="2940810"/>
            <a:ext cx="12674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25805" algn="l"/>
                <a:tab pos="928369" algn="l"/>
              </a:tabLst>
            </a:pP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nd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76300" y="3313209"/>
            <a:ext cx="5962015" cy="48005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 marR="30480" indent="-635">
              <a:lnSpc>
                <a:spcPct val="127299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roots are real and distinct 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200" spc="-100" i="1">
                <a:latin typeface="Times New Roman"/>
                <a:cs typeface="Times New Roman"/>
              </a:rPr>
              <a:t>r</a:t>
            </a:r>
            <a:r>
              <a:rPr dirty="0" baseline="-23809" sz="1050" spc="-150">
                <a:latin typeface="Times New Roman"/>
                <a:cs typeface="Times New Roman"/>
              </a:rPr>
              <a:t>1</a:t>
            </a:r>
            <a:r>
              <a:rPr dirty="0" baseline="-23809" sz="105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r</a:t>
            </a:r>
            <a:r>
              <a:rPr dirty="0" baseline="-23809" sz="1050" spc="-89">
                <a:latin typeface="Times New Roman"/>
                <a:cs typeface="Times New Roman"/>
              </a:rPr>
              <a:t>2</a:t>
            </a:r>
            <a:r>
              <a:rPr dirty="0" baseline="-23809" sz="1050" spc="-8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 </a:t>
            </a:r>
            <a:r>
              <a:rPr dirty="0" sz="1100" spc="-5">
                <a:latin typeface="Calibri"/>
                <a:cs typeface="Calibri"/>
              </a:rPr>
              <a:t>it will turn </a:t>
            </a:r>
            <a:r>
              <a:rPr dirty="0" sz="1100">
                <a:latin typeface="Calibri"/>
                <a:cs typeface="Calibri"/>
              </a:rPr>
              <a:t>out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two solutions are “nice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enough”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form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61474" y="3780995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87730" y="3844495"/>
            <a:ext cx="51625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70534" algn="l"/>
              </a:tabLst>
            </a:pPr>
            <a:r>
              <a:rPr dirty="0" sz="500">
                <a:latin typeface="Times New Roman"/>
                <a:cs typeface="Times New Roman"/>
              </a:rPr>
              <a:t>1</a:t>
            </a:r>
            <a:r>
              <a:rPr dirty="0" sz="500">
                <a:latin typeface="Times New Roman"/>
                <a:cs typeface="Times New Roman"/>
              </a:rPr>
              <a:t>	</a:t>
            </a: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37314" y="3920695"/>
            <a:ext cx="5143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5656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54789" y="3784567"/>
            <a:ext cx="59753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3550" algn="l"/>
              </a:tabLst>
            </a:pPr>
            <a:r>
              <a:rPr dirty="0" sz="800" spc="-5" i="1">
                <a:latin typeface="Times New Roman"/>
                <a:cs typeface="Times New Roman"/>
              </a:rPr>
              <a:t>r</a:t>
            </a:r>
            <a:r>
              <a:rPr dirty="0" sz="800" spc="125" i="1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	r</a:t>
            </a:r>
            <a:r>
              <a:rPr dirty="0" sz="800" spc="145" i="1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73368" y="3817110"/>
            <a:ext cx="10483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44855" algn="l"/>
              </a:tabLst>
            </a:pP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4218533"/>
            <a:ext cx="5928360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8478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section,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believe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are “nice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enough”.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prove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 once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reach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real,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distinct roots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26269" y="5508480"/>
            <a:ext cx="156019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  <a:tabLst>
                <a:tab pos="88138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7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027" y="5323305"/>
            <a:ext cx="2378710" cy="836294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0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  <a:p>
            <a:pPr marL="1252855">
              <a:lnSpc>
                <a:spcPct val="100000"/>
              </a:lnSpc>
              <a:spcBef>
                <a:spcPts val="175"/>
              </a:spcBef>
            </a:pP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2314" sz="1800" spc="-232">
                <a:latin typeface="Symbol"/>
                <a:cs typeface="Symbol"/>
              </a:rPr>
              <a:t>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30">
                <a:latin typeface="Times New Roman"/>
                <a:cs typeface="Times New Roman"/>
              </a:rPr>
              <a:t>1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characteristic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60627" y="6153551"/>
            <a:ext cx="4501515" cy="87376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2301240">
              <a:lnSpc>
                <a:spcPct val="100000"/>
              </a:lnSpc>
              <a:spcBef>
                <a:spcPts val="23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80">
                <a:latin typeface="Times New Roman"/>
                <a:cs typeface="Times New Roman"/>
              </a:rPr>
              <a:t>1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2254250">
              <a:lnSpc>
                <a:spcPct val="100000"/>
              </a:lnSpc>
              <a:spcBef>
                <a:spcPts val="200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8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baseline="5050" sz="1650" spc="-7">
                <a:latin typeface="Calibri"/>
                <a:cs typeface="Calibri"/>
              </a:rPr>
              <a:t>Its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roots are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1</a:t>
            </a:r>
            <a:r>
              <a:rPr dirty="0" sz="700" spc="95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-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8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2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-7">
                <a:latin typeface="Calibri"/>
                <a:cs typeface="Calibri"/>
              </a:rPr>
              <a:t> -3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46551" y="7250828"/>
            <a:ext cx="1816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522394" y="7127930"/>
            <a:ext cx="5111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453390" algn="l"/>
              </a:tabLst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681938" y="7389479"/>
            <a:ext cx="577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520065" algn="l"/>
              </a:tabLst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35108" y="7021184"/>
            <a:ext cx="13208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35">
                <a:latin typeface="Times New Roman"/>
                <a:cs typeface="Times New Roman"/>
              </a:rPr>
              <a:t>8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095918" y="7021184"/>
            <a:ext cx="1301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25">
                <a:latin typeface="Times New Roman"/>
                <a:cs typeface="Times New Roman"/>
              </a:rPr>
              <a:t>3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94652" y="7282733"/>
            <a:ext cx="13208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35">
                <a:latin typeface="Times New Roman"/>
                <a:cs typeface="Times New Roman"/>
              </a:rPr>
              <a:t>8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322100" y="7282733"/>
            <a:ext cx="1301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25">
                <a:latin typeface="Times New Roman"/>
                <a:cs typeface="Times New Roman"/>
              </a:rPr>
              <a:t>3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25112" y="7286672"/>
            <a:ext cx="5397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baseline="2314" sz="1800" spc="15">
                <a:latin typeface="Symbol"/>
                <a:cs typeface="Symbol"/>
              </a:rPr>
              <a:t></a:t>
            </a:r>
            <a:r>
              <a:rPr dirty="0" baseline="2314" sz="1800" spc="3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58448" y="6989279"/>
            <a:ext cx="5848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00599" y="7025124"/>
            <a:ext cx="3035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90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51365" y="7286673"/>
            <a:ext cx="77851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08305" algn="l"/>
              </a:tabLst>
            </a:pPr>
            <a:r>
              <a:rPr dirty="0" sz="1200" spc="-20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60627" y="7692595"/>
            <a:ext cx="4322445" cy="688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 marL="2166620">
              <a:lnSpc>
                <a:spcPct val="100000"/>
              </a:lnSpc>
              <a:spcBef>
                <a:spcPts val="2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142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  <a:p>
            <a:pPr marL="2083435">
              <a:lnSpc>
                <a:spcPct val="100000"/>
              </a:lnSpc>
              <a:spcBef>
                <a:spcPts val="150"/>
              </a:spcBef>
            </a:pP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7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8</a:t>
            </a:r>
            <a:r>
              <a:rPr dirty="0" baseline="4629" sz="1800" spc="-142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3</a:t>
            </a:r>
            <a:r>
              <a:rPr dirty="0" baseline="4629" sz="1800" spc="-30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06019" y="858524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481162" y="8585244"/>
            <a:ext cx="565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487339" y="8682074"/>
            <a:ext cx="72263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19075" algn="l"/>
                <a:tab pos="665480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1</a:t>
            </a:r>
            <a:r>
              <a:rPr dirty="0" baseline="3968" sz="1050" spc="-7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5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baseline="3968" sz="1050" spc="-15">
                <a:latin typeface="Times New Roman"/>
                <a:cs typeface="Times New Roman"/>
              </a:rPr>
              <a:t>2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481950" y="8682081"/>
            <a:ext cx="565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86027" y="8574530"/>
            <a:ext cx="5763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835785" algn="l"/>
              </a:tabLst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3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4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6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914400" y="5358383"/>
            <a:ext cx="5943600" cy="3476625"/>
          </a:xfrm>
          <a:custGeom>
            <a:avLst/>
            <a:gdLst/>
            <a:ahLst/>
            <a:cxnLst/>
            <a:rect l="l" t="t" r="r" b="b"/>
            <a:pathLst>
              <a:path w="5943600" h="347662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470148"/>
                </a:lnTo>
                <a:lnTo>
                  <a:pt x="6096" y="347014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470148"/>
                </a:lnTo>
                <a:lnTo>
                  <a:pt x="0" y="3476244"/>
                </a:lnTo>
                <a:lnTo>
                  <a:pt x="6096" y="3476244"/>
                </a:lnTo>
                <a:lnTo>
                  <a:pt x="5937504" y="3476244"/>
                </a:lnTo>
                <a:lnTo>
                  <a:pt x="5943600" y="3476244"/>
                </a:lnTo>
                <a:lnTo>
                  <a:pt x="5943600" y="347014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57184" y="112274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76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020559" y="112274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76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105867" y="961086"/>
            <a:ext cx="1268730" cy="36068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155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97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7</a:t>
            </a:r>
            <a:r>
              <a:rPr dirty="0" baseline="41062" sz="1725" spc="-97">
                <a:latin typeface="Times New Roman"/>
                <a:cs typeface="Times New Roman"/>
              </a:rPr>
              <a:t> </a:t>
            </a:r>
            <a:r>
              <a:rPr dirty="0" baseline="4830" sz="1725" spc="82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Symbol"/>
                <a:cs typeface="Symbol"/>
              </a:rPr>
              <a:t></a:t>
            </a:r>
            <a:r>
              <a:rPr dirty="0" baseline="51282" sz="975" spc="52">
                <a:latin typeface="Times New Roman"/>
                <a:cs typeface="Times New Roman"/>
              </a:rPr>
              <a:t>8</a:t>
            </a:r>
            <a:r>
              <a:rPr dirty="0" baseline="51282" sz="975" spc="15" i="1">
                <a:latin typeface="Times New Roman"/>
                <a:cs typeface="Times New Roman"/>
              </a:rPr>
              <a:t>t</a:t>
            </a:r>
            <a:r>
              <a:rPr dirty="0" baseline="51282" sz="975" i="1">
                <a:latin typeface="Times New Roman"/>
                <a:cs typeface="Times New Roman"/>
              </a:rPr>
              <a:t> </a:t>
            </a:r>
            <a:r>
              <a:rPr dirty="0" baseline="51282" sz="975" spc="6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7</a:t>
            </a:r>
            <a:r>
              <a:rPr dirty="0" baseline="41062" sz="1725" spc="-97">
                <a:latin typeface="Times New Roman"/>
                <a:cs typeface="Times New Roman"/>
              </a:rPr>
              <a:t> </a:t>
            </a:r>
            <a:r>
              <a:rPr dirty="0" baseline="4830" sz="1725" spc="82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Symbol"/>
                <a:cs typeface="Symbol"/>
              </a:rPr>
              <a:t></a:t>
            </a:r>
            <a:r>
              <a:rPr dirty="0" baseline="51282" sz="975" spc="37">
                <a:latin typeface="Times New Roman"/>
                <a:cs typeface="Times New Roman"/>
              </a:rPr>
              <a:t>3</a:t>
            </a:r>
            <a:r>
              <a:rPr dirty="0" baseline="51282" sz="975" spc="15" i="1">
                <a:latin typeface="Times New Roman"/>
                <a:cs typeface="Times New Roman"/>
              </a:rPr>
              <a:t>t</a:t>
            </a:r>
            <a:endParaRPr baseline="51282" sz="975">
              <a:latin typeface="Times New Roman"/>
              <a:cs typeface="Times New Roman"/>
            </a:endParaRPr>
          </a:p>
          <a:p>
            <a:pPr marL="459105">
              <a:lnSpc>
                <a:spcPts val="1070"/>
              </a:lnSpc>
              <a:tabLst>
                <a:tab pos="922655" algn="l"/>
              </a:tabLst>
            </a:pPr>
            <a:r>
              <a:rPr dirty="0" sz="1150" spc="25">
                <a:latin typeface="Times New Roman"/>
                <a:cs typeface="Times New Roman"/>
              </a:rPr>
              <a:t>5	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14400" y="914399"/>
            <a:ext cx="5943600" cy="403860"/>
          </a:xfrm>
          <a:custGeom>
            <a:avLst/>
            <a:gdLst/>
            <a:ahLst/>
            <a:cxnLst/>
            <a:rect l="l" t="t" r="r" b="b"/>
            <a:pathLst>
              <a:path w="5943600" h="40385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97764"/>
                </a:lnTo>
                <a:lnTo>
                  <a:pt x="6096" y="39776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97764"/>
                </a:lnTo>
                <a:lnTo>
                  <a:pt x="0" y="403860"/>
                </a:lnTo>
                <a:lnTo>
                  <a:pt x="6096" y="403860"/>
                </a:lnTo>
                <a:lnTo>
                  <a:pt x="5937504" y="403860"/>
                </a:lnTo>
                <a:lnTo>
                  <a:pt x="5943600" y="403860"/>
                </a:lnTo>
                <a:lnTo>
                  <a:pt x="5943600" y="39776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694529" y="1651548"/>
            <a:ext cx="52451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82394" y="1651549"/>
            <a:ext cx="69151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027" y="1462762"/>
            <a:ext cx="2303145" cy="840105"/>
          </a:xfrm>
          <a:prstGeom prst="rect">
            <a:avLst/>
          </a:prstGeom>
        </p:spPr>
        <p:txBody>
          <a:bodyPr wrap="square" lIns="0" tIns="3365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endParaRPr sz="1100">
              <a:latin typeface="Calibri"/>
              <a:cs typeface="Calibri"/>
            </a:endParaRPr>
          </a:p>
          <a:p>
            <a:pPr marL="1252855">
              <a:lnSpc>
                <a:spcPct val="100000"/>
              </a:lnSpc>
              <a:spcBef>
                <a:spcPts val="185"/>
              </a:spcBef>
            </a:pP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232">
                <a:latin typeface="Symbol"/>
                <a:cs typeface="Symbol"/>
              </a:rPr>
              <a:t>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characteristic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0627" y="2295918"/>
            <a:ext cx="4458970" cy="87249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2381885">
              <a:lnSpc>
                <a:spcPct val="100000"/>
              </a:lnSpc>
              <a:spcBef>
                <a:spcPts val="235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2249805">
              <a:lnSpc>
                <a:spcPct val="100000"/>
              </a:lnSpc>
              <a:spcBef>
                <a:spcPts val="204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5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705"/>
              </a:spcBef>
            </a:pPr>
            <a:r>
              <a:rPr dirty="0" baseline="5050" sz="1650" spc="-7">
                <a:latin typeface="Calibri"/>
                <a:cs typeface="Calibri"/>
              </a:rPr>
              <a:t>Its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roots are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1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-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5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2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2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64967" y="3132288"/>
            <a:ext cx="1816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64967" y="3393838"/>
            <a:ext cx="1816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40807" y="3270944"/>
            <a:ext cx="5111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453390" algn="l"/>
              </a:tabLst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00350" y="3532492"/>
            <a:ext cx="58991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532130" algn="l"/>
              </a:tabLst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4318" y="3164197"/>
            <a:ext cx="8509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52454" y="3425745"/>
            <a:ext cx="8509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53521" y="3164199"/>
            <a:ext cx="13208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35">
                <a:latin typeface="Times New Roman"/>
                <a:cs typeface="Times New Roman"/>
              </a:rPr>
              <a:t>5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13065" y="3425749"/>
            <a:ext cx="13208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35">
                <a:latin typeface="Times New Roman"/>
                <a:cs typeface="Times New Roman"/>
              </a:rPr>
              <a:t>5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43524" y="3429687"/>
            <a:ext cx="5397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baseline="2314" sz="1800" spc="15">
                <a:latin typeface="Symbol"/>
                <a:cs typeface="Symbol"/>
              </a:rPr>
              <a:t></a:t>
            </a:r>
            <a:r>
              <a:rPr dirty="0" baseline="2314" sz="1800" spc="3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76861" y="3168138"/>
            <a:ext cx="5848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819013" y="3168139"/>
            <a:ext cx="3035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90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69780" y="3429685"/>
            <a:ext cx="7905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08305" algn="l"/>
              </a:tabLst>
            </a:pP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60627" y="3835351"/>
            <a:ext cx="4322445" cy="6877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 marL="2159000">
              <a:lnSpc>
                <a:spcPct val="100000"/>
              </a:lnSpc>
              <a:spcBef>
                <a:spcPts val="25"/>
              </a:spcBef>
            </a:pP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27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  <a:p>
            <a:pPr marL="2072639">
              <a:lnSpc>
                <a:spcPct val="100000"/>
              </a:lnSpc>
              <a:spcBef>
                <a:spcPts val="140"/>
              </a:spcBef>
            </a:pP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5</a:t>
            </a:r>
            <a:r>
              <a:rPr dirty="0" baseline="4629" sz="1800" spc="-127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15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697685" y="4727620"/>
            <a:ext cx="1009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87341" y="4824457"/>
            <a:ext cx="2927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35585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1</a:t>
            </a:r>
            <a:r>
              <a:rPr dirty="0" baseline="3968" sz="1050" spc="-7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406599" y="4727621"/>
            <a:ext cx="10033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91421" y="4824450"/>
            <a:ext cx="2959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39395" algn="l"/>
              </a:tabLst>
            </a:pPr>
            <a:r>
              <a:rPr dirty="0" baseline="3968" sz="1050" spc="-15">
                <a:latin typeface="Times New Roman"/>
                <a:cs typeface="Times New Roman"/>
              </a:rPr>
              <a:t>2</a:t>
            </a:r>
            <a:r>
              <a:rPr dirty="0" baseline="3968" sz="1050" spc="-15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86027" y="4716903"/>
            <a:ext cx="57257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873885" algn="l"/>
                <a:tab pos="2546350" algn="l"/>
              </a:tabLst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3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4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519002" y="5173414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5045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044387" y="5173414"/>
            <a:ext cx="148590" cy="0"/>
          </a:xfrm>
          <a:custGeom>
            <a:avLst/>
            <a:gdLst/>
            <a:ahLst/>
            <a:cxnLst/>
            <a:rect l="l" t="t" r="r" b="b"/>
            <a:pathLst>
              <a:path w="148589" h="0">
                <a:moveTo>
                  <a:pt x="0" y="0"/>
                </a:moveTo>
                <a:lnTo>
                  <a:pt x="14806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3067761" y="5011750"/>
            <a:ext cx="1342390" cy="36068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155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10</a:t>
            </a:r>
            <a:r>
              <a:rPr dirty="0" baseline="41062" sz="1725" spc="-127">
                <a:latin typeface="Times New Roman"/>
                <a:cs typeface="Times New Roman"/>
              </a:rPr>
              <a:t> </a:t>
            </a:r>
            <a:r>
              <a:rPr dirty="0" baseline="4830" sz="1725" spc="82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Symbol"/>
                <a:cs typeface="Symbol"/>
              </a:rPr>
              <a:t></a:t>
            </a:r>
            <a:r>
              <a:rPr dirty="0" baseline="51282" sz="975" spc="52">
                <a:latin typeface="Times New Roman"/>
                <a:cs typeface="Times New Roman"/>
              </a:rPr>
              <a:t>5</a:t>
            </a:r>
            <a:r>
              <a:rPr dirty="0" baseline="51282" sz="975" spc="15" i="1">
                <a:latin typeface="Times New Roman"/>
                <a:cs typeface="Times New Roman"/>
              </a:rPr>
              <a:t>t</a:t>
            </a:r>
            <a:r>
              <a:rPr dirty="0" baseline="51282" sz="975" i="1">
                <a:latin typeface="Times New Roman"/>
                <a:cs typeface="Times New Roman"/>
              </a:rPr>
              <a:t> </a:t>
            </a:r>
            <a:r>
              <a:rPr dirty="0" baseline="51282" sz="975" spc="6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18</a:t>
            </a:r>
            <a:r>
              <a:rPr dirty="0" baseline="41062" sz="1725" spc="-150">
                <a:latin typeface="Times New Roman"/>
                <a:cs typeface="Times New Roman"/>
              </a:rPr>
              <a:t> </a:t>
            </a:r>
            <a:r>
              <a:rPr dirty="0" baseline="4830" sz="1725" spc="82" b="1">
                <a:latin typeface="Times New Roman"/>
                <a:cs typeface="Times New Roman"/>
              </a:rPr>
              <a:t>e</a:t>
            </a:r>
            <a:r>
              <a:rPr dirty="0" baseline="51282" sz="975" spc="67">
                <a:latin typeface="Times New Roman"/>
                <a:cs typeface="Times New Roman"/>
              </a:rPr>
              <a:t>2</a:t>
            </a:r>
            <a:r>
              <a:rPr dirty="0" baseline="51282" sz="975" spc="15" i="1">
                <a:latin typeface="Times New Roman"/>
                <a:cs typeface="Times New Roman"/>
              </a:rPr>
              <a:t>t</a:t>
            </a:r>
            <a:endParaRPr baseline="51282" sz="975">
              <a:latin typeface="Times New Roman"/>
              <a:cs typeface="Times New Roman"/>
            </a:endParaRPr>
          </a:p>
          <a:p>
            <a:pPr marL="487680">
              <a:lnSpc>
                <a:spcPts val="1070"/>
              </a:lnSpc>
              <a:tabLst>
                <a:tab pos="1012190" algn="l"/>
              </a:tabLst>
            </a:pPr>
            <a:r>
              <a:rPr dirty="0" sz="1150" spc="25">
                <a:latin typeface="Times New Roman"/>
                <a:cs typeface="Times New Roman"/>
              </a:rPr>
              <a:t>7	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14400" y="1501126"/>
            <a:ext cx="5943600" cy="3866515"/>
          </a:xfrm>
          <a:custGeom>
            <a:avLst/>
            <a:gdLst/>
            <a:ahLst/>
            <a:cxnLst/>
            <a:rect l="l" t="t" r="r" b="b"/>
            <a:pathLst>
              <a:path w="5943600" h="3866515">
                <a:moveTo>
                  <a:pt x="5943600" y="6121"/>
                </a:moveTo>
                <a:lnTo>
                  <a:pt x="5937504" y="6121"/>
                </a:lnTo>
                <a:lnTo>
                  <a:pt x="5937504" y="3860304"/>
                </a:lnTo>
                <a:lnTo>
                  <a:pt x="6096" y="3860304"/>
                </a:lnTo>
                <a:lnTo>
                  <a:pt x="6096" y="6121"/>
                </a:lnTo>
                <a:lnTo>
                  <a:pt x="0" y="6121"/>
                </a:lnTo>
                <a:lnTo>
                  <a:pt x="0" y="3860304"/>
                </a:lnTo>
                <a:lnTo>
                  <a:pt x="0" y="3866400"/>
                </a:lnTo>
                <a:lnTo>
                  <a:pt x="6096" y="3866400"/>
                </a:lnTo>
                <a:lnTo>
                  <a:pt x="5937504" y="3866400"/>
                </a:lnTo>
                <a:lnTo>
                  <a:pt x="5943600" y="3866400"/>
                </a:lnTo>
                <a:lnTo>
                  <a:pt x="5943600" y="3860304"/>
                </a:lnTo>
                <a:lnTo>
                  <a:pt x="5943600" y="6121"/>
                </a:lnTo>
                <a:close/>
              </a:path>
              <a:path w="5943600" h="386651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3656410" y="5702153"/>
            <a:ext cx="60769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6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544297" y="5702153"/>
            <a:ext cx="76771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18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86027" y="5513703"/>
            <a:ext cx="2274570" cy="839469"/>
          </a:xfrm>
          <a:prstGeom prst="rect">
            <a:avLst/>
          </a:prstGeom>
        </p:spPr>
        <p:txBody>
          <a:bodyPr wrap="square" lIns="0" tIns="3365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  <a:p>
            <a:pPr marL="1195705">
              <a:lnSpc>
                <a:spcPct val="100000"/>
              </a:lnSpc>
              <a:spcBef>
                <a:spcPts val="185"/>
              </a:spcBef>
            </a:pP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232">
                <a:latin typeface="Symbol"/>
                <a:cs typeface="Symbol"/>
              </a:rPr>
              <a:t>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characteristic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46967" y="6346588"/>
            <a:ext cx="1172210" cy="48895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219075">
              <a:lnSpc>
                <a:spcPct val="100000"/>
              </a:lnSpc>
              <a:spcBef>
                <a:spcPts val="235"/>
              </a:spcBef>
            </a:pPr>
            <a:r>
              <a:rPr dirty="0" sz="1200" spc="-2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04"/>
              </a:spcBef>
            </a:pP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963466" y="7128873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60627" y="7044943"/>
            <a:ext cx="44710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5050" sz="1650" spc="-7">
                <a:latin typeface="Calibri"/>
                <a:cs typeface="Calibri"/>
              </a:rPr>
              <a:t>Its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roots are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1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u="sng" baseline="25252" sz="1650" spc="434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39682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baseline="39682" sz="1050" spc="26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2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-7">
                <a:latin typeface="Calibri"/>
                <a:cs typeface="Calibri"/>
              </a:rPr>
              <a:t> -2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so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84651" y="7290599"/>
            <a:ext cx="18161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184651" y="7633035"/>
            <a:ext cx="18161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508503" y="7796824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3814493" y="7697616"/>
            <a:ext cx="51435" cy="118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560494" y="7430920"/>
            <a:ext cx="47244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1465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168546" y="7773357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518029" y="7572840"/>
            <a:ext cx="889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92629" y="7708778"/>
            <a:ext cx="26924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30092" sz="1800">
                <a:latin typeface="Times New Roman"/>
                <a:cs typeface="Times New Roman"/>
              </a:rPr>
              <a:t>3</a:t>
            </a:r>
            <a:r>
              <a:rPr dirty="0" baseline="-30092" sz="1800" spc="4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679952" y="7273456"/>
            <a:ext cx="79375" cy="20002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6510" marR="5080" indent="-17145">
              <a:lnSpc>
                <a:spcPts val="640"/>
              </a:lnSpc>
              <a:spcBef>
                <a:spcPts val="190"/>
              </a:spcBef>
            </a:pPr>
            <a:r>
              <a:rPr dirty="0" u="sng" sz="6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sz="6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600" i="1">
                <a:latin typeface="Times New Roman"/>
                <a:cs typeface="Times New Roman"/>
              </a:rPr>
              <a:t>t  </a:t>
            </a: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799014" y="7629447"/>
            <a:ext cx="77470" cy="118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u="sng" sz="600" spc="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sz="600" i="1">
                <a:latin typeface="Times New Roman"/>
                <a:cs typeface="Times New Roman"/>
              </a:rPr>
              <a:t>t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095087" y="7322887"/>
            <a:ext cx="1333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287968" y="7665323"/>
            <a:ext cx="1333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096549" y="7326875"/>
            <a:ext cx="10064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702945" algn="l"/>
              </a:tabLst>
            </a:pP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063212" y="7669311"/>
            <a:ext cx="123317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59435" algn="l"/>
                <a:tab pos="852805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>
                <a:latin typeface="Times New Roman"/>
                <a:cs typeface="Times New Roman"/>
              </a:rPr>
              <a:t> 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3889112" y="882187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721" y="0"/>
                </a:lnTo>
              </a:path>
            </a:pathLst>
          </a:custGeom>
          <a:ln w="74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3873258" y="8734567"/>
            <a:ext cx="60071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  <a:tabLst>
                <a:tab pos="518159" algn="l"/>
              </a:tabLst>
            </a:pPr>
            <a:r>
              <a:rPr dirty="0" baseline="-27777" sz="1800">
                <a:latin typeface="Times New Roman"/>
                <a:cs typeface="Times New Roman"/>
              </a:rPr>
              <a:t>3</a:t>
            </a:r>
            <a:r>
              <a:rPr dirty="0" baseline="-27777" sz="1800" spc="555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1	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60627" y="8152843"/>
            <a:ext cx="4322445" cy="431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 marL="2128520">
              <a:lnSpc>
                <a:spcPct val="100000"/>
              </a:lnSpc>
              <a:spcBef>
                <a:spcPts val="15"/>
              </a:spcBef>
            </a:pP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35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c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989804" y="8659674"/>
            <a:ext cx="1441450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18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4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914400" y="5551919"/>
            <a:ext cx="5943600" cy="3470275"/>
          </a:xfrm>
          <a:custGeom>
            <a:avLst/>
            <a:gdLst/>
            <a:ahLst/>
            <a:cxnLst/>
            <a:rect l="l" t="t" r="r" b="b"/>
            <a:pathLst>
              <a:path w="5943600" h="3470275">
                <a:moveTo>
                  <a:pt x="5943600" y="6121"/>
                </a:moveTo>
                <a:lnTo>
                  <a:pt x="5937504" y="6121"/>
                </a:lnTo>
                <a:lnTo>
                  <a:pt x="5937504" y="3464064"/>
                </a:lnTo>
                <a:lnTo>
                  <a:pt x="6096" y="3464064"/>
                </a:lnTo>
                <a:lnTo>
                  <a:pt x="6096" y="6121"/>
                </a:lnTo>
                <a:lnTo>
                  <a:pt x="0" y="6121"/>
                </a:lnTo>
                <a:lnTo>
                  <a:pt x="0" y="3464064"/>
                </a:lnTo>
                <a:lnTo>
                  <a:pt x="0" y="3470160"/>
                </a:lnTo>
                <a:lnTo>
                  <a:pt x="6096" y="3470160"/>
                </a:lnTo>
                <a:lnTo>
                  <a:pt x="5937504" y="3470160"/>
                </a:lnTo>
                <a:lnTo>
                  <a:pt x="5943600" y="3470160"/>
                </a:lnTo>
                <a:lnTo>
                  <a:pt x="5943600" y="3464064"/>
                </a:lnTo>
                <a:lnTo>
                  <a:pt x="5943600" y="6121"/>
                </a:lnTo>
                <a:close/>
              </a:path>
              <a:path w="5943600" h="347027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1096772"/>
            <a:ext cx="55708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baseline="5050" sz="1650" spc="-7">
                <a:latin typeface="Calibri"/>
                <a:cs typeface="Calibri"/>
              </a:rPr>
              <a:t>Solving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system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c</a:t>
            </a:r>
            <a:r>
              <a:rPr dirty="0" sz="700" spc="-5" i="1">
                <a:latin typeface="Calibri"/>
                <a:cs typeface="Calibri"/>
              </a:rPr>
              <a:t>1</a:t>
            </a:r>
            <a:r>
              <a:rPr dirty="0" sz="700" spc="8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-9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c</a:t>
            </a:r>
            <a:r>
              <a:rPr dirty="0" sz="700" spc="-5" i="1">
                <a:latin typeface="Calibri"/>
                <a:cs typeface="Calibri"/>
              </a:rPr>
              <a:t>2</a:t>
            </a:r>
            <a:r>
              <a:rPr dirty="0" sz="700" spc="95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 3.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actual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differential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then.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50769" y="1290717"/>
            <a:ext cx="182245" cy="26860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26059" y="1355849"/>
            <a:ext cx="51435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10538" y="1287099"/>
            <a:ext cx="77470" cy="1187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u="sng" sz="600" spc="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sz="600" i="1">
                <a:latin typeface="Times New Roman"/>
                <a:cs typeface="Times New Roman"/>
              </a:rPr>
              <a:t>t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78014" y="1323283"/>
            <a:ext cx="1333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62388" y="1327303"/>
            <a:ext cx="50800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56863" y="1327303"/>
            <a:ext cx="52895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271145" algn="l"/>
              </a:tabLst>
            </a:pP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4400" y="914399"/>
            <a:ext cx="5943600" cy="676910"/>
          </a:xfrm>
          <a:custGeom>
            <a:avLst/>
            <a:gdLst/>
            <a:ahLst/>
            <a:cxnLst/>
            <a:rect l="l" t="t" r="r" b="b"/>
            <a:pathLst>
              <a:path w="5943600" h="67691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70560"/>
                </a:lnTo>
                <a:lnTo>
                  <a:pt x="6096" y="6705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670560"/>
                </a:lnTo>
                <a:lnTo>
                  <a:pt x="0" y="676656"/>
                </a:lnTo>
                <a:lnTo>
                  <a:pt x="6096" y="676656"/>
                </a:lnTo>
                <a:lnTo>
                  <a:pt x="5937504" y="676656"/>
                </a:lnTo>
                <a:lnTo>
                  <a:pt x="5943600" y="676656"/>
                </a:lnTo>
                <a:lnTo>
                  <a:pt x="5943600" y="6705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353926" y="1923905"/>
            <a:ext cx="69151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7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60627" y="1758188"/>
            <a:ext cx="3201035" cy="12992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37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endParaRPr sz="1100">
              <a:latin typeface="Calibri"/>
              <a:cs typeface="Calibri"/>
            </a:endParaRPr>
          </a:p>
          <a:p>
            <a:pPr marL="1492250">
              <a:lnSpc>
                <a:spcPts val="1850"/>
              </a:lnSpc>
              <a:tabLst>
                <a:tab pos="2562225" algn="l"/>
              </a:tabLst>
            </a:pP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-232">
                <a:latin typeface="Symbol"/>
                <a:cs typeface="Symbol"/>
              </a:rPr>
              <a:t>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4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characteristic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2446655">
              <a:lnSpc>
                <a:spcPct val="100000"/>
              </a:lnSpc>
              <a:spcBef>
                <a:spcPts val="290"/>
              </a:spcBef>
            </a:pPr>
            <a:r>
              <a:rPr dirty="0" sz="1200" spc="1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2377440">
              <a:lnSpc>
                <a:spcPct val="100000"/>
              </a:lnSpc>
              <a:spcBef>
                <a:spcPts val="20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 spc="22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5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37632" y="335252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60627" y="3268472"/>
            <a:ext cx="572198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roots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equation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1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 0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sz="700" i="1">
                <a:latin typeface="Calibri"/>
                <a:cs typeface="Calibri"/>
              </a:rPr>
              <a:t>2</a:t>
            </a:r>
            <a:r>
              <a:rPr dirty="0" sz="700" spc="95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u="sng" baseline="25252" sz="1650" spc="6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39682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baseline="39682" sz="1050" spc="142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9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 solution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well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79244" y="3492786"/>
            <a:ext cx="1822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79244" y="3833699"/>
            <a:ext cx="1822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03773" y="3996814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7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868897" y="3558267"/>
            <a:ext cx="51435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67629" y="352492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55852" y="363250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28902" y="3632505"/>
            <a:ext cx="48133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2354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07406" y="363250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84669" y="397338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12126" y="3773765"/>
            <a:ext cx="895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13348" y="3988801"/>
            <a:ext cx="895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853008" y="3490403"/>
            <a:ext cx="76200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u="sng" sz="600" spc="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600" i="1">
                <a:latin typeface="Times New Roman"/>
                <a:cs typeface="Times New Roman"/>
              </a:rPr>
              <a:t>t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31468" y="3490403"/>
            <a:ext cx="76200" cy="185420"/>
          </a:xfrm>
          <a:prstGeom prst="rect">
            <a:avLst/>
          </a:prstGeom>
        </p:spPr>
        <p:txBody>
          <a:bodyPr wrap="square" lIns="0" tIns="36195" rIns="0" bIns="0" rtlCol="0" vert="horz">
            <a:spAutoFit/>
          </a:bodyPr>
          <a:lstStyle/>
          <a:p>
            <a:pPr marL="15875" marR="5080" indent="-16510">
              <a:lnSpc>
                <a:spcPct val="74200"/>
              </a:lnSpc>
              <a:spcBef>
                <a:spcPts val="285"/>
              </a:spcBef>
            </a:pPr>
            <a:r>
              <a:rPr dirty="0" u="sng" sz="600" spc="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600" i="1">
                <a:latin typeface="Times New Roman"/>
                <a:cs typeface="Times New Roman"/>
              </a:rPr>
              <a:t>t  </a:t>
            </a:r>
            <a:r>
              <a:rPr dirty="0" sz="60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08766" y="3831333"/>
            <a:ext cx="76200" cy="185420"/>
          </a:xfrm>
          <a:prstGeom prst="rect">
            <a:avLst/>
          </a:prstGeom>
        </p:spPr>
        <p:txBody>
          <a:bodyPr wrap="square" lIns="0" tIns="36195" rIns="0" bIns="0" rtlCol="0" vert="horz">
            <a:spAutoFit/>
          </a:bodyPr>
          <a:lstStyle/>
          <a:p>
            <a:pPr marL="15875" marR="5080" indent="-16510">
              <a:lnSpc>
                <a:spcPct val="74200"/>
              </a:lnSpc>
              <a:spcBef>
                <a:spcPts val="285"/>
              </a:spcBef>
            </a:pPr>
            <a:r>
              <a:rPr dirty="0" u="sng" sz="600" spc="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600" i="1">
                <a:latin typeface="Times New Roman"/>
                <a:cs typeface="Times New Roman"/>
              </a:rPr>
              <a:t>t  </a:t>
            </a:r>
            <a:r>
              <a:rPr dirty="0" sz="60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90954" y="3528891"/>
            <a:ext cx="5861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52705" y="3528891"/>
            <a:ext cx="6242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09855" algn="l"/>
                <a:tab pos="426084" algn="l"/>
              </a:tabLst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31266" y="3528891"/>
            <a:ext cx="3041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857508" y="3869810"/>
            <a:ext cx="755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60705" algn="l"/>
              </a:tabLst>
            </a:pP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2314" sz="1800" spc="22">
                <a:latin typeface="Symbol"/>
                <a:cs typeface="Symbol"/>
              </a:rPr>
              <a:t></a:t>
            </a:r>
            <a:r>
              <a:rPr dirty="0" baseline="2314" sz="1800" spc="38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5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5942" y="4342631"/>
            <a:ext cx="5775325" cy="956310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marR="5080">
              <a:lnSpc>
                <a:spcPct val="1068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 point all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initial conditions have been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this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isn’t.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</a:t>
            </a:r>
            <a:r>
              <a:rPr dirty="0" sz="1100">
                <a:latin typeface="Calibri"/>
                <a:cs typeface="Calibri"/>
              </a:rPr>
              <a:t>get too </a:t>
            </a:r>
            <a:r>
              <a:rPr dirty="0" sz="1100" spc="-5">
                <a:latin typeface="Calibri"/>
                <a:cs typeface="Calibri"/>
              </a:rPr>
              <a:t>locked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initial conditions always being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just automatically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spc="-5">
                <a:latin typeface="Calibri"/>
                <a:cs typeface="Calibri"/>
              </a:rPr>
              <a:t>that instead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actual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given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11164" y="5305075"/>
            <a:ext cx="2933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22987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325858" y="5400318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765" y="0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3444453" y="5645991"/>
            <a:ext cx="2933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22987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3879608" y="5809100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233913" y="5741234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765" y="0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4239068" y="5643624"/>
            <a:ext cx="51435" cy="1854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625"/>
              </a:lnSpc>
              <a:spcBef>
                <a:spcPts val="100"/>
              </a:spcBef>
            </a:pPr>
            <a:r>
              <a:rPr dirty="0" sz="600">
                <a:latin typeface="Times New Roman"/>
                <a:cs typeface="Times New Roman"/>
              </a:rPr>
              <a:t>5</a:t>
            </a:r>
            <a:endParaRPr sz="600">
              <a:latin typeface="Times New Roman"/>
              <a:cs typeface="Times New Roman"/>
            </a:endParaRPr>
          </a:p>
          <a:p>
            <a:pPr>
              <a:lnSpc>
                <a:spcPts val="625"/>
              </a:lnSpc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98233" y="5444774"/>
            <a:ext cx="3105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5336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059943" y="578565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887975" y="5586097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889193" y="5801133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245763" y="5291184"/>
            <a:ext cx="162560" cy="1968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ts val="735"/>
              </a:lnSpc>
              <a:spcBef>
                <a:spcPts val="90"/>
              </a:spcBef>
            </a:pPr>
            <a:r>
              <a:rPr dirty="0" baseline="-19841" sz="1050" spc="-7">
                <a:latin typeface="Symbol"/>
                <a:cs typeface="Symbol"/>
              </a:rPr>
              <a:t></a:t>
            </a:r>
            <a:r>
              <a:rPr dirty="0" baseline="-19841" sz="1050" spc="-127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5</a:t>
            </a:r>
            <a:endParaRPr sz="600">
              <a:latin typeface="Times New Roman"/>
              <a:cs typeface="Times New Roman"/>
            </a:endParaRPr>
          </a:p>
          <a:p>
            <a:pPr marL="85090">
              <a:lnSpc>
                <a:spcPts val="615"/>
              </a:lnSpc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179222" y="5662229"/>
            <a:ext cx="6159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endParaRPr sz="7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080639" y="5341190"/>
            <a:ext cx="490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3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078356" y="5682109"/>
            <a:ext cx="525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baseline="2314" sz="1800" spc="15">
                <a:latin typeface="Symbol"/>
                <a:cs typeface="Symbol"/>
              </a:rPr>
              <a:t></a:t>
            </a:r>
            <a:r>
              <a:rPr dirty="0" baseline="2314" sz="1800" spc="3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557431" y="5341190"/>
            <a:ext cx="7219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590760" y="5682109"/>
            <a:ext cx="596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02590" algn="l"/>
              </a:tabLst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4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86027" y="6157927"/>
            <a:ext cx="100965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341021" y="656468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178824" y="656468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438380" y="6497480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53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4443538" y="6400675"/>
            <a:ext cx="51435" cy="184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ts val="625"/>
              </a:lnSpc>
              <a:spcBef>
                <a:spcPts val="95"/>
              </a:spcBef>
            </a:pPr>
            <a:r>
              <a:rPr dirty="0" sz="600">
                <a:latin typeface="Times New Roman"/>
                <a:cs typeface="Times New Roman"/>
              </a:rPr>
              <a:t>5</a:t>
            </a:r>
            <a:endParaRPr sz="600">
              <a:latin typeface="Times New Roman"/>
              <a:cs typeface="Times New Roman"/>
            </a:endParaRPr>
          </a:p>
          <a:p>
            <a:pPr>
              <a:lnSpc>
                <a:spcPts val="625"/>
              </a:lnSpc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027093" y="6541384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962957" y="6541384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88349" y="6343688"/>
            <a:ext cx="1651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28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386264" y="6556712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224007" y="6556712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44940" y="6438803"/>
            <a:ext cx="5962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spc="2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28</a:t>
            </a:r>
            <a:endParaRPr baseline="36231" sz="1725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896651" y="6438803"/>
            <a:ext cx="54864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467359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spc="2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86027" y="6916897"/>
            <a:ext cx="27406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656014" y="7161945"/>
            <a:ext cx="1816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3084640" y="732384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3394202" y="732384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3653759" y="7256528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4136757" y="732384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446320" y="732384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851133" y="7256529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 txBox="1"/>
          <p:nvPr/>
        </p:nvSpPr>
        <p:spPr>
          <a:xfrm>
            <a:off x="4724925" y="7226903"/>
            <a:ext cx="182880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600">
                <a:latin typeface="Times New Roman"/>
                <a:cs typeface="Times New Roman"/>
              </a:rPr>
              <a:t>4</a:t>
            </a:r>
            <a:r>
              <a:rPr dirty="0" sz="600">
                <a:latin typeface="Times New Roman"/>
                <a:cs typeface="Times New Roman"/>
              </a:rPr>
              <a:t>    </a:t>
            </a:r>
            <a:r>
              <a:rPr dirty="0" sz="600" spc="-15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094168" y="7102502"/>
            <a:ext cx="4749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09245" algn="l"/>
              </a:tabLst>
            </a:pPr>
            <a:r>
              <a:rPr dirty="0" sz="1200">
                <a:latin typeface="Times New Roman"/>
                <a:cs typeface="Times New Roman"/>
              </a:rPr>
              <a:t>28	28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146292" y="7102502"/>
            <a:ext cx="4749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09245" algn="l"/>
              </a:tabLst>
            </a:pPr>
            <a:r>
              <a:rPr dirty="0" sz="1200">
                <a:latin typeface="Times New Roman"/>
                <a:cs typeface="Times New Roman"/>
              </a:rPr>
              <a:t>28	28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129888" y="7315872"/>
            <a:ext cx="14509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09245" algn="l"/>
                <a:tab pos="1051560" algn="l"/>
                <a:tab pos="1361440" algn="l"/>
              </a:tabLst>
            </a:pPr>
            <a:r>
              <a:rPr dirty="0" sz="1200">
                <a:latin typeface="Times New Roman"/>
                <a:cs typeface="Times New Roman"/>
              </a:rPr>
              <a:t>5	5	5	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658920" y="7159584"/>
            <a:ext cx="201930" cy="184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ts val="625"/>
              </a:lnSpc>
              <a:spcBef>
                <a:spcPts val="95"/>
              </a:spcBef>
            </a:pPr>
            <a:r>
              <a:rPr dirty="0" sz="600">
                <a:latin typeface="Times New Roman"/>
                <a:cs typeface="Times New Roman"/>
              </a:rPr>
              <a:t>5</a:t>
            </a:r>
            <a:r>
              <a:rPr dirty="0" sz="600">
                <a:latin typeface="Times New Roman"/>
                <a:cs typeface="Times New Roman"/>
              </a:rPr>
              <a:t>    </a:t>
            </a:r>
            <a:r>
              <a:rPr dirty="0" sz="600" spc="-65">
                <a:latin typeface="Times New Roman"/>
                <a:cs typeface="Times New Roman"/>
              </a:rPr>
              <a:t> </a:t>
            </a:r>
            <a:r>
              <a:rPr dirty="0" u="sng" sz="600" spc="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600" i="1">
                <a:latin typeface="Times New Roman"/>
                <a:cs typeface="Times New Roman"/>
              </a:rPr>
              <a:t>t</a:t>
            </a:r>
            <a:endParaRPr sz="600">
              <a:latin typeface="Times New Roman"/>
              <a:cs typeface="Times New Roman"/>
            </a:endParaRPr>
          </a:p>
          <a:p>
            <a:pPr>
              <a:lnSpc>
                <a:spcPts val="625"/>
              </a:lnSpc>
            </a:pPr>
            <a:r>
              <a:rPr dirty="0" sz="600">
                <a:latin typeface="Times New Roman"/>
                <a:cs typeface="Times New Roman"/>
              </a:rPr>
              <a:t>2    </a:t>
            </a:r>
            <a:r>
              <a:rPr dirty="0" sz="600" spc="60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709055" y="7159584"/>
            <a:ext cx="198755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u="sng" sz="6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600" spc="10" i="1">
                <a:latin typeface="Times New Roman"/>
                <a:cs typeface="Times New Roman"/>
              </a:rPr>
              <a:t>t  </a:t>
            </a:r>
            <a:r>
              <a:rPr dirty="0" sz="600" spc="110" i="1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5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788429" y="7165491"/>
            <a:ext cx="6858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750" spc="20">
                <a:latin typeface="Symbol"/>
                <a:cs typeface="Symbol"/>
              </a:rPr>
              <a:t></a:t>
            </a:r>
            <a:endParaRPr sz="75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567913" y="7197772"/>
            <a:ext cx="21450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711835" algn="l"/>
                <a:tab pos="1011555" algn="l"/>
                <a:tab pos="1342390" algn="l"/>
                <a:tab pos="1764030" algn="l"/>
                <a:tab pos="2063750" algn="l"/>
              </a:tabLst>
            </a:pP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b="1">
                <a:latin typeface="Times New Roman"/>
                <a:cs typeface="Times New Roman"/>
              </a:rPr>
              <a:t>e </a:t>
            </a:r>
            <a:r>
              <a:rPr dirty="0" sz="1200" spc="-130" b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914400" y="1773935"/>
            <a:ext cx="5943600" cy="5744210"/>
          </a:xfrm>
          <a:custGeom>
            <a:avLst/>
            <a:gdLst/>
            <a:ahLst/>
            <a:cxnLst/>
            <a:rect l="l" t="t" r="r" b="b"/>
            <a:pathLst>
              <a:path w="5943600" h="5744209">
                <a:moveTo>
                  <a:pt x="5943600" y="5737872"/>
                </a:moveTo>
                <a:lnTo>
                  <a:pt x="5937516" y="5737872"/>
                </a:lnTo>
                <a:lnTo>
                  <a:pt x="6096" y="5737872"/>
                </a:lnTo>
                <a:lnTo>
                  <a:pt x="0" y="5737872"/>
                </a:lnTo>
                <a:lnTo>
                  <a:pt x="0" y="5743956"/>
                </a:lnTo>
                <a:lnTo>
                  <a:pt x="6096" y="5743956"/>
                </a:lnTo>
                <a:lnTo>
                  <a:pt x="5937504" y="5743956"/>
                </a:lnTo>
                <a:lnTo>
                  <a:pt x="5943600" y="5743956"/>
                </a:lnTo>
                <a:lnTo>
                  <a:pt x="5943600" y="5737872"/>
                </a:lnTo>
                <a:close/>
              </a:path>
              <a:path w="5943600" h="574420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737860"/>
                </a:lnTo>
                <a:lnTo>
                  <a:pt x="6096" y="57378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5737860"/>
                </a:lnTo>
                <a:lnTo>
                  <a:pt x="5943600" y="57378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 txBox="1"/>
          <p:nvPr/>
        </p:nvSpPr>
        <p:spPr>
          <a:xfrm>
            <a:off x="901419" y="7665822"/>
            <a:ext cx="5888355" cy="1130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9207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instructors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(including</a:t>
            </a:r>
            <a:r>
              <a:rPr dirty="0" sz="1100">
                <a:latin typeface="Calibri"/>
                <a:cs typeface="Calibri"/>
              </a:rPr>
              <a:t> me….)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makes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work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learn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subject.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 conditions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0!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final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that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aware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74420" y="2265647"/>
            <a:ext cx="229393" cy="1619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6017" y="2900359"/>
            <a:ext cx="229393" cy="16394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87815" y="2900359"/>
            <a:ext cx="229393" cy="16394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60627" y="897128"/>
            <a:ext cx="5363210" cy="27724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44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Example 5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L="193675">
              <a:lnSpc>
                <a:spcPts val="1380"/>
              </a:lnSpc>
            </a:pP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-209">
                <a:latin typeface="Symbol"/>
                <a:cs typeface="Symbol"/>
              </a:rPr>
              <a:t>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6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characteristic 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 algn="ctr" marL="167640">
              <a:lnSpc>
                <a:spcPct val="100000"/>
              </a:lnSpc>
              <a:spcBef>
                <a:spcPts val="320"/>
              </a:spcBef>
            </a:pP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6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are.</a:t>
            </a:r>
            <a:endParaRPr sz="1100">
              <a:latin typeface="Calibri"/>
              <a:cs typeface="Calibri"/>
            </a:endParaRPr>
          </a:p>
          <a:p>
            <a:pPr algn="ctr" marL="179705">
              <a:lnSpc>
                <a:spcPct val="100000"/>
              </a:lnSpc>
              <a:spcBef>
                <a:spcPts val="390"/>
              </a:spcBef>
            </a:pPr>
            <a:r>
              <a:rPr dirty="0" sz="1200" spc="-190" i="1">
                <a:latin typeface="Times New Roman"/>
                <a:cs typeface="Times New Roman"/>
              </a:rPr>
              <a:t>r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37">
                <a:latin typeface="Times New Roman"/>
                <a:cs typeface="Times New Roman"/>
              </a:rPr>
              <a:t>,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 11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</a:t>
            </a:r>
            <a:endParaRPr sz="1100">
              <a:latin typeface="Calibri"/>
              <a:cs typeface="Calibri"/>
            </a:endParaRPr>
          </a:p>
          <a:p>
            <a:pPr algn="ctr" marL="168910">
              <a:lnSpc>
                <a:spcPct val="100000"/>
              </a:lnSpc>
              <a:spcBef>
                <a:spcPts val="415"/>
              </a:spcBef>
              <a:tabLst>
                <a:tab pos="1550035" algn="l"/>
                <a:tab pos="2466340" algn="l"/>
              </a:tabLst>
            </a:pPr>
            <a:r>
              <a:rPr dirty="0" sz="1200" spc="-190" i="1">
                <a:latin typeface="Times New Roman"/>
                <a:cs typeface="Times New Roman"/>
              </a:rPr>
              <a:t>r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 11	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nd	</a:t>
            </a:r>
            <a:r>
              <a:rPr dirty="0" sz="1200" spc="-114" i="1">
                <a:latin typeface="Times New Roman"/>
                <a:cs typeface="Times New Roman"/>
              </a:rPr>
              <a:t>r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00">
              <a:latin typeface="Times New Roman"/>
              <a:cs typeface="Times New Roman"/>
            </a:endParaRPr>
          </a:p>
          <a:p>
            <a:pPr marL="25400" marR="30480">
              <a:lnSpc>
                <a:spcPct val="1091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Admittedly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32280" y="3695905"/>
            <a:ext cx="1816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51162" y="3715749"/>
            <a:ext cx="132250" cy="9247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516931" y="3648281"/>
            <a:ext cx="31686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274320" algn="l"/>
              </a:tabLst>
            </a:pPr>
            <a:r>
              <a:rPr dirty="0" sz="1200" spc="-175">
                <a:latin typeface="Symbol"/>
                <a:cs typeface="Symbol"/>
              </a:rPr>
              <a:t></a:t>
            </a:r>
            <a:r>
              <a:rPr dirty="0" sz="1200" spc="-175">
                <a:latin typeface="Times New Roman"/>
                <a:cs typeface="Times New Roman"/>
              </a:rPr>
              <a:t>	</a:t>
            </a:r>
            <a:r>
              <a:rPr dirty="0" sz="1200" spc="-175">
                <a:latin typeface="Symbol"/>
                <a:cs typeface="Symbol"/>
              </a:rPr>
              <a:t></a:t>
            </a:r>
            <a:endParaRPr sz="1200">
              <a:latin typeface="Symbol"/>
              <a:cs typeface="Symbol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22307" y="3715749"/>
            <a:ext cx="132250" cy="92471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189266" y="3648281"/>
            <a:ext cx="31559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273050" algn="l"/>
              </a:tabLst>
            </a:pPr>
            <a:r>
              <a:rPr dirty="0" sz="1200" spc="-175">
                <a:latin typeface="Symbol"/>
                <a:cs typeface="Symbol"/>
              </a:rPr>
              <a:t></a:t>
            </a:r>
            <a:r>
              <a:rPr dirty="0" sz="1200" spc="-175">
                <a:latin typeface="Times New Roman"/>
                <a:cs typeface="Times New Roman"/>
              </a:rPr>
              <a:t>	</a:t>
            </a:r>
            <a:r>
              <a:rPr dirty="0" sz="1200" spc="-175">
                <a:latin typeface="Symbol"/>
                <a:cs typeface="Symbol"/>
              </a:rPr>
              <a:t>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07247" y="383560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72849" y="383560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50188" y="3700668"/>
            <a:ext cx="3136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Symbol"/>
                <a:cs typeface="Symbol"/>
              </a:rPr>
              <a:t></a:t>
            </a:r>
            <a:r>
              <a:rPr dirty="0" sz="700" spc="21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11</a:t>
            </a:r>
            <a:r>
              <a:rPr dirty="0" sz="700" spc="10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22532" y="3700668"/>
            <a:ext cx="31242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21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11</a:t>
            </a:r>
            <a:r>
              <a:rPr dirty="0" sz="700" spc="95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44371" y="3732020"/>
            <a:ext cx="583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97445" y="3732020"/>
            <a:ext cx="302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14400" y="914399"/>
            <a:ext cx="5943600" cy="3630295"/>
          </a:xfrm>
          <a:custGeom>
            <a:avLst/>
            <a:gdLst/>
            <a:ahLst/>
            <a:cxnLst/>
            <a:rect l="l" t="t" r="r" b="b"/>
            <a:pathLst>
              <a:path w="5943600" h="36302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624072"/>
                </a:lnTo>
                <a:lnTo>
                  <a:pt x="6096" y="362407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3624072"/>
                </a:lnTo>
                <a:lnTo>
                  <a:pt x="0" y="3630168"/>
                </a:lnTo>
                <a:lnTo>
                  <a:pt x="6096" y="3630168"/>
                </a:lnTo>
                <a:lnTo>
                  <a:pt x="5937504" y="3630168"/>
                </a:lnTo>
                <a:lnTo>
                  <a:pt x="5943600" y="3630168"/>
                </a:lnTo>
                <a:lnTo>
                  <a:pt x="5943600" y="36240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901700" y="4133189"/>
            <a:ext cx="5931535" cy="11366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83820" marR="27686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 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although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“nice”,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practice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characteristic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integers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fractions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them!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2021-10-13T13:31:49Z</dcterms:created>
  <dcterms:modified xsi:type="dcterms:W3CDTF">2021-10-13T13:31:49Z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2020-10-02T00:00:00Z</vt:filetime>
  </property>
  <property fmtid="{D5CDD505-2E9C-101B-9397-08002B2CF9AE}" pid="3" name="Creator">
    <vt:lpwstr>Acrobat PDFMaker 20 for Word</vt:lpwstr>
  </property>
  <property fmtid="{D5CDD505-2E9C-101B-9397-08002B2CF9AE}" pid="4" name="LastSaved">
    <vt:filetime>2021-10-13T00:00:00Z</vt:filetime>
  </property>
</Properties>
</file>